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9" r:id="rId2"/>
    <p:sldId id="260" r:id="rId3"/>
  </p:sldIdLst>
  <p:sldSz cx="6858000" cy="9906000" type="A4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7CDC"/>
    <a:srgbClr val="0397E1"/>
    <a:srgbClr val="0977DB"/>
    <a:srgbClr val="157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1196" y="-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F95B1-73D2-4D11-80D6-8C875F08AEF2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6825" y="1200150"/>
            <a:ext cx="2243138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337" y="4621146"/>
            <a:ext cx="5852160" cy="37797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FE745-C745-4665-B5D2-011C253B5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D289-94D8-48EA-AD08-CAFA3DDABED3}" type="datetime1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9181397"/>
            <a:ext cx="2314575" cy="527403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Cat. No. KGT-CAT-006-R3-18/19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57475" y="9181397"/>
            <a:ext cx="1543050" cy="527403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F585F8A-876E-49C0-BC34-8E96AF9421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8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B364-4367-4F9F-9853-CBDFC4069566}" type="datetime1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80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A1B7-5E9D-49BE-8E5E-4AD28B768E9A}" type="datetime1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4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B72E-1C80-47AF-AF70-66A556CE715C}" type="datetime1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1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0119-444C-4DBC-B945-D73998C3F115}" type="datetime1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2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6F4C-1575-4236-90F6-ADE582524E5F}" type="datetime1">
              <a:rPr lang="en-US" smtClean="0"/>
              <a:t>14-Sep-21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0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908E-EDAF-4624-8DC9-D463E7DFE7D9}" type="datetime1">
              <a:rPr lang="en-US" smtClean="0"/>
              <a:t>14-Sep-21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6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9B26-F478-4C4D-A97F-DEF77EA06990}" type="datetime1">
              <a:rPr lang="en-US" smtClean="0"/>
              <a:t>14-Sep-21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24B7-C2B4-4F65-A8E7-9E930B55B9CB}" type="datetime1">
              <a:rPr lang="en-US" smtClean="0"/>
              <a:t>14-Sep-21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0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9783-EA5B-4179-ABA6-1F6349E8246E}" type="datetime1">
              <a:rPr lang="en-US" smtClean="0"/>
              <a:t>14-Sep-21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4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FD65B-A98E-4AA9-99A7-BA13132B24DB}" type="datetime1">
              <a:rPr lang="en-US" smtClean="0"/>
              <a:t>14-Sep-21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3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AF31D-C3EE-4F45-BDD6-71E3C3F65BAE}" type="datetime1">
              <a:rPr lang="en-US" smtClean="0"/>
              <a:t>14-Sep-21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Cat. No. KGT-CAT-006-R3-18/19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7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EA96A842-61CF-4E48-822E-5CC5FD244EC0}"/>
              </a:ext>
            </a:extLst>
          </p:cNvPr>
          <p:cNvSpPr txBox="1">
            <a:spLocks noChangeArrowheads="1"/>
          </p:cNvSpPr>
          <p:nvPr/>
        </p:nvSpPr>
        <p:spPr>
          <a:xfrm>
            <a:off x="3428997" y="1465361"/>
            <a:ext cx="3219450" cy="221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endParaRPr lang="en-US" sz="1400" b="1" dirty="0">
              <a:solidFill>
                <a:schemeClr val="accent1"/>
              </a:solidFill>
              <a:latin typeface="Eurostile-Roman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8EE427B-A294-4EFA-A290-FB032A6310C8}"/>
              </a:ext>
            </a:extLst>
          </p:cNvPr>
          <p:cNvSpPr txBox="1">
            <a:spLocks noChangeArrowheads="1"/>
          </p:cNvSpPr>
          <p:nvPr/>
        </p:nvSpPr>
        <p:spPr>
          <a:xfrm>
            <a:off x="3428997" y="1430425"/>
            <a:ext cx="3162303" cy="8117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accent1"/>
                </a:solidFill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  <a:endParaRPr lang="en-IN" sz="1200" dirty="0">
              <a:solidFill>
                <a:schemeClr val="accent1"/>
              </a:solidFill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KGT Large Flow filter is a large diameter filter having single open ended design with option of pleated and depth media.</a:t>
            </a: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flow pattern is from the inside to the outside of the filter element. Special pleated structure with large diameter of 6 inches; with lengths from 20 inches up to 60 inches, the filter boasts of a capacity of up to 1500 lpm per cartridge. </a:t>
            </a: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KGT Large flow filter is available in polypropylene and glass </a:t>
            </a:r>
            <a:r>
              <a:rPr lang="en-US" sz="850" dirty="0" err="1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fibre</a:t>
            </a: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to handle a wide range of liquids.</a:t>
            </a: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accent1"/>
                </a:solidFill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</a:t>
            </a:r>
            <a:endParaRPr lang="en-IN" sz="1200" dirty="0">
              <a:solidFill>
                <a:schemeClr val="accent1"/>
              </a:solidFill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Due to large flow capacity, filter system can be designed up to 50% smaller footprint when compared to standard filter of 2.5” diameter and 40” length.</a:t>
            </a: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Each KGT Large Flow filter replaces </a:t>
            </a:r>
            <a:r>
              <a:rPr lang="en-IN" sz="850" dirty="0" err="1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upto</a:t>
            </a: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20 small diameter elements for the same flow.</a:t>
            </a:r>
          </a:p>
          <a:p>
            <a:pPr marL="342900" lvl="0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Reproducible performance by virtue of absolute removal rating</a:t>
            </a:r>
          </a:p>
          <a:p>
            <a:pPr marL="342900" lvl="0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in 10/20/30/40/60 inches length</a:t>
            </a:r>
          </a:p>
          <a:p>
            <a:pPr marL="342900" lvl="0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All polymeric construction ensures minimal disposal costs. </a:t>
            </a:r>
          </a:p>
          <a:p>
            <a:pPr marL="342900" lvl="0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contamination is trapped within the filter due to inside to outside flow pattern, benefitting clean filter changeover.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IN" sz="1200" b="1" dirty="0">
                <a:solidFill>
                  <a:schemeClr val="accent1"/>
                </a:solidFill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DIFFERENCIAL PRESSURE DATA</a:t>
            </a:r>
            <a:endParaRPr lang="en-IN" sz="1200" dirty="0">
              <a:solidFill>
                <a:schemeClr val="accent1"/>
              </a:solidFill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For Normal Flow from Inside to Outside for liquids compatible with the filter media, the maximum differential pressure is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Polypropylene Medium: 36psid (2.5 bard)@75⁰C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Glass Fibre Medium: 36psid (2.5 bard)@110⁰C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(This data is compiled for Water Service)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IN" sz="1200" b="1" dirty="0">
                <a:solidFill>
                  <a:schemeClr val="accent1"/>
                </a:solidFill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  <a:endParaRPr lang="en-IN" sz="1200" dirty="0">
              <a:solidFill>
                <a:schemeClr val="accent1"/>
              </a:solidFill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Process Water 	RO Pre-filtration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Amine, Glycol		Brine, Seawater</a:t>
            </a:r>
          </a:p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White Fuels		Naphtha, HC Condensate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1D4FF7F-E1C0-4086-ACD1-E94AB255AF08}"/>
              </a:ext>
            </a:extLst>
          </p:cNvPr>
          <p:cNvSpPr txBox="1">
            <a:spLocks noChangeArrowheads="1"/>
          </p:cNvSpPr>
          <p:nvPr/>
        </p:nvSpPr>
        <p:spPr>
          <a:xfrm>
            <a:off x="3428998" y="3854663"/>
            <a:ext cx="3219450" cy="221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endParaRPr lang="en-US" sz="1400" b="1" dirty="0">
              <a:solidFill>
                <a:schemeClr val="accent1"/>
              </a:solidFill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CDEE0C-8E77-447B-A909-75C00AF0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57475" y="9659870"/>
            <a:ext cx="1543050" cy="188764"/>
          </a:xfrm>
        </p:spPr>
        <p:txBody>
          <a:bodyPr/>
          <a:lstStyle/>
          <a:p>
            <a:pPr algn="ctr"/>
            <a:fld id="{DF585F8A-876E-49C0-BC34-8E96AF942185}" type="slidenum">
              <a:rPr lang="en-US" sz="800" smtClean="0">
                <a:latin typeface="Eurostile-Roman" pitchFamily="2" charset="0"/>
              </a:rPr>
              <a:pPr algn="ctr"/>
              <a:t>1</a:t>
            </a:fld>
            <a:endParaRPr lang="en-US" sz="800" dirty="0">
              <a:latin typeface="Eurostile-Roman" pitchFamily="2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EBD3FC5-E1AA-41CB-9306-B89D7BFB624C}"/>
              </a:ext>
            </a:extLst>
          </p:cNvPr>
          <p:cNvSpPr txBox="1">
            <a:spLocks/>
          </p:cNvSpPr>
          <p:nvPr/>
        </p:nvSpPr>
        <p:spPr>
          <a:xfrm>
            <a:off x="1363980" y="358140"/>
            <a:ext cx="5227320" cy="9080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Eurostile-Roman" pitchFamily="2" charset="0"/>
              </a:rPr>
              <a:t>KGT LARGE FLOW FILTER</a:t>
            </a:r>
            <a:endParaRPr lang="en-IN" sz="3200" dirty="0">
              <a:solidFill>
                <a:schemeClr val="bg1"/>
              </a:solidFill>
              <a:latin typeface="Eurostile-Roma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DF2B9-19A9-4740-AED5-73E831C22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26586"/>
            <a:ext cx="956499" cy="971158"/>
          </a:xfrm>
          <a:prstGeom prst="rect">
            <a:avLst/>
          </a:prstGeom>
        </p:spPr>
      </p:pic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F752815C-0177-4607-AA2D-03EC5B1B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2025" y="9505247"/>
            <a:ext cx="2314575" cy="527403"/>
          </a:xfrm>
        </p:spPr>
        <p:txBody>
          <a:bodyPr/>
          <a:lstStyle/>
          <a:p>
            <a:r>
              <a:rPr lang="en-US" sz="800" dirty="0">
                <a:latin typeface="Eurostile-Roman" pitchFamily="2" charset="0"/>
              </a:rPr>
              <a:t>Cat. No. KGT-CAT-002-R3-21/22</a:t>
            </a:r>
          </a:p>
        </p:txBody>
      </p:sp>
      <p:pic>
        <p:nvPicPr>
          <p:cNvPr id="12" name="Picture 2" descr="Bag Pleated Filter Cartridges are made of high quality pleated depth  polypropylene,combine the performance advantages of filter cart… |  Cartridges, Filters, Pleated">
            <a:extLst>
              <a:ext uri="{FF2B5EF4-FFF2-40B4-BE49-F238E27FC236}">
                <a16:creationId xmlns:a16="http://schemas.microsoft.com/office/drawing/2014/main" id="{7B44006B-E175-4BF7-995C-86C0AC16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17" y="1500496"/>
            <a:ext cx="2665448" cy="19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881F3C-DA2E-4F3C-A508-0B6C57CB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00" y="3657039"/>
            <a:ext cx="988372" cy="20126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5A1DFC-6303-4D15-AAFC-A20D56568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17" y="5889271"/>
            <a:ext cx="2678013" cy="1614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2A8C51-08AC-43AD-B93C-5E80790C9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80" y="7722937"/>
            <a:ext cx="2652885" cy="18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2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EA96A842-61CF-4E48-822E-5CC5FD244EC0}"/>
              </a:ext>
            </a:extLst>
          </p:cNvPr>
          <p:cNvSpPr txBox="1">
            <a:spLocks noChangeArrowheads="1"/>
          </p:cNvSpPr>
          <p:nvPr/>
        </p:nvSpPr>
        <p:spPr>
          <a:xfrm>
            <a:off x="1695450" y="1500782"/>
            <a:ext cx="3219450" cy="221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endParaRPr lang="en-US" sz="1400" b="1" dirty="0">
              <a:solidFill>
                <a:schemeClr val="accent1"/>
              </a:solidFill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BC44BD-EC5E-4D9C-B882-97255CFD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28" y="8879241"/>
            <a:ext cx="3596343" cy="292584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id="{C30D7012-659D-4921-9712-4EC39F2EAF9E}"/>
              </a:ext>
            </a:extLst>
          </p:cNvPr>
          <p:cNvSpPr txBox="1">
            <a:spLocks noChangeArrowheads="1"/>
          </p:cNvSpPr>
          <p:nvPr/>
        </p:nvSpPr>
        <p:spPr>
          <a:xfrm>
            <a:off x="272041" y="9168142"/>
            <a:ext cx="6252581" cy="460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9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  <a:sym typeface="Webdings" panose="05030102010509060703" pitchFamily="18" charset="2"/>
              </a:rPr>
              <a:t>    </a:t>
            </a:r>
            <a:r>
              <a:rPr lang="en-IN" sz="9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6, Anurag, Rajaji Path, </a:t>
            </a:r>
            <a:r>
              <a:rPr lang="en-IN" sz="900" dirty="0" err="1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Ramnagar</a:t>
            </a:r>
            <a:r>
              <a:rPr lang="en-IN" sz="9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, Dombivli, Mumbai, 421201, Maharashtra, India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9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  <a:sym typeface="Webdings" panose="05030102010509060703" pitchFamily="18" charset="2"/>
              </a:rPr>
              <a:t>  +91 251 2420878          +91 9166 593 315          solutions@klengas.com</a:t>
            </a:r>
            <a:endParaRPr lang="en-US" sz="9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9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9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endParaRPr lang="en-US" sz="9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7ECC02-D854-499B-905C-FA939E4C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2025" y="9505247"/>
            <a:ext cx="2314575" cy="527403"/>
          </a:xfrm>
        </p:spPr>
        <p:txBody>
          <a:bodyPr/>
          <a:lstStyle/>
          <a:p>
            <a:r>
              <a:rPr lang="en-US" sz="800" dirty="0">
                <a:latin typeface="Eurostile-Roman" pitchFamily="2" charset="0"/>
              </a:rPr>
              <a:t>Cat. No. KGT-CAT-002-R3-21/22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36C890-7C1D-4CFC-820E-7DACF6DA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57475" y="9681131"/>
            <a:ext cx="1543050" cy="209214"/>
          </a:xfrm>
        </p:spPr>
        <p:txBody>
          <a:bodyPr/>
          <a:lstStyle/>
          <a:p>
            <a:pPr algn="ctr"/>
            <a:fld id="{DF585F8A-876E-49C0-BC34-8E96AF942185}" type="slidenum">
              <a:rPr lang="en-US" sz="800" smtClean="0">
                <a:latin typeface="Eurostile-Roman" pitchFamily="2" charset="0"/>
              </a:rPr>
              <a:pPr algn="ctr"/>
              <a:t>2</a:t>
            </a:fld>
            <a:endParaRPr lang="en-US" sz="800" dirty="0">
              <a:latin typeface="Eurostile-Roman" pitchFamily="2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49565457-CF6D-4DF0-B31F-D200CAAC4084}"/>
              </a:ext>
            </a:extLst>
          </p:cNvPr>
          <p:cNvSpPr txBox="1">
            <a:spLocks/>
          </p:cNvSpPr>
          <p:nvPr/>
        </p:nvSpPr>
        <p:spPr>
          <a:xfrm>
            <a:off x="1366260" y="345508"/>
            <a:ext cx="5225040" cy="8883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Eurostile-Roman" pitchFamily="2" charset="0"/>
              </a:rPr>
              <a:t>KGT LARGE FLOW FILTER</a:t>
            </a:r>
            <a:endParaRPr lang="en-IN" sz="3200" dirty="0">
              <a:solidFill>
                <a:schemeClr val="bg1"/>
              </a:solidFill>
              <a:latin typeface="Eurostile-Roman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28432B-4762-4A62-8873-30B143118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18960"/>
            <a:ext cx="966020" cy="971158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3FE47AB0-4536-4D2B-87BE-F02F18366B7F}"/>
              </a:ext>
            </a:extLst>
          </p:cNvPr>
          <p:cNvSpPr txBox="1">
            <a:spLocks noChangeArrowheads="1"/>
          </p:cNvSpPr>
          <p:nvPr/>
        </p:nvSpPr>
        <p:spPr>
          <a:xfrm>
            <a:off x="1740066" y="1436523"/>
            <a:ext cx="3219450" cy="221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1400" b="1" dirty="0">
                <a:solidFill>
                  <a:schemeClr val="accent1"/>
                </a:solidFill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PART NUMBERING GUIDE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2CBA74A3-5FC0-41D2-94A5-683EFE903525}"/>
              </a:ext>
            </a:extLst>
          </p:cNvPr>
          <p:cNvSpPr txBox="1">
            <a:spLocks noChangeArrowheads="1"/>
          </p:cNvSpPr>
          <p:nvPr/>
        </p:nvSpPr>
        <p:spPr>
          <a:xfrm>
            <a:off x="1459659" y="1763151"/>
            <a:ext cx="4680957" cy="292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r>
              <a:rPr lang="en-US" sz="1000" dirty="0">
                <a:solidFill>
                  <a:schemeClr val="accent1"/>
                </a:solidFill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Filter Element Part Number : KGT -       -  06 -        - HF  -      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B3D199-C10D-4587-9D8F-DBDCB64F9C15}"/>
              </a:ext>
            </a:extLst>
          </p:cNvPr>
          <p:cNvSpPr/>
          <p:nvPr/>
        </p:nvSpPr>
        <p:spPr>
          <a:xfrm>
            <a:off x="3432683" y="1795224"/>
            <a:ext cx="161920" cy="1488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0EA9C6-4F09-44A0-A264-B8BC0A2B703D}"/>
              </a:ext>
            </a:extLst>
          </p:cNvPr>
          <p:cNvSpPr/>
          <p:nvPr/>
        </p:nvSpPr>
        <p:spPr>
          <a:xfrm>
            <a:off x="3968027" y="1799185"/>
            <a:ext cx="200025" cy="14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Eurostile-Roman" pitchFamily="2" charset="0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BCD0E4D-A64F-445B-957B-06B34541FA5A}"/>
              </a:ext>
            </a:extLst>
          </p:cNvPr>
          <p:cNvSpPr/>
          <p:nvPr/>
        </p:nvSpPr>
        <p:spPr>
          <a:xfrm>
            <a:off x="4530219" y="1789742"/>
            <a:ext cx="161920" cy="14089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04FF1590-E27D-4A77-934B-593832ADB833}"/>
              </a:ext>
            </a:extLst>
          </p:cNvPr>
          <p:cNvSpPr txBox="1">
            <a:spLocks noChangeArrowheads="1"/>
          </p:cNvSpPr>
          <p:nvPr/>
        </p:nvSpPr>
        <p:spPr>
          <a:xfrm>
            <a:off x="411909" y="2104831"/>
            <a:ext cx="6252581" cy="2274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Short Code		  Removal Rating        Clean Pressure Drop Across Element (mbar/m3/</a:t>
            </a:r>
            <a:r>
              <a:rPr lang="en-US" sz="1000" dirty="0" err="1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hr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 ƞ &gt; 99.9%	                     20 inches	        40 inches         60 inches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020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  2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		    5.00	            2.40                2.10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50		    5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		    2.70                    1.26                1.08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1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00		  10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		    1.65                     0.96                0.69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200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20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                               1.23                     0.81                0.57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400	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40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		    0.93                     0.54                0.27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1000 		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100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		    0.66                     0.30                0.15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(Values are for Water at 25°C)</a:t>
            </a:r>
          </a:p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EF217A-D328-4D66-99BD-87DF45BC6652}"/>
              </a:ext>
            </a:extLst>
          </p:cNvPr>
          <p:cNvSpPr/>
          <p:nvPr/>
        </p:nvSpPr>
        <p:spPr>
          <a:xfrm>
            <a:off x="720892" y="2104831"/>
            <a:ext cx="161920" cy="178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A3B48456-9CAD-401A-B34D-CCF01C38D010}"/>
              </a:ext>
            </a:extLst>
          </p:cNvPr>
          <p:cNvSpPr txBox="1">
            <a:spLocks noChangeArrowheads="1"/>
          </p:cNvSpPr>
          <p:nvPr/>
        </p:nvSpPr>
        <p:spPr>
          <a:xfrm>
            <a:off x="411909" y="4289549"/>
            <a:ext cx="6252581" cy="151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Short Code		Description Filter Area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Length (inches)	 m2 (GF/PP)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0620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      20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2.8 / 2.55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0640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      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40		 5.4 / 5.1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0660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      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60		 8.1 / 7.65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03C363-2267-4D82-B97B-1A28F77CDBCE}"/>
              </a:ext>
            </a:extLst>
          </p:cNvPr>
          <p:cNvSpPr/>
          <p:nvPr/>
        </p:nvSpPr>
        <p:spPr>
          <a:xfrm>
            <a:off x="682787" y="4357695"/>
            <a:ext cx="200025" cy="14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AC148E51-9833-406D-8BA2-4D8687816D68}"/>
              </a:ext>
            </a:extLst>
          </p:cNvPr>
          <p:cNvSpPr txBox="1">
            <a:spLocks noChangeArrowheads="1"/>
          </p:cNvSpPr>
          <p:nvPr/>
        </p:nvSpPr>
        <p:spPr>
          <a:xfrm>
            <a:off x="411910" y="5931667"/>
            <a:ext cx="3033132" cy="151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Filter Media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Short Code	          Material Of Construction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PP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             Polypropylene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GF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                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Glass Fibre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BEF676AE-8353-4FB2-9319-A4C88EAB9AEC}"/>
              </a:ext>
            </a:extLst>
          </p:cNvPr>
          <p:cNvSpPr/>
          <p:nvPr/>
        </p:nvSpPr>
        <p:spPr>
          <a:xfrm>
            <a:off x="701839" y="5940951"/>
            <a:ext cx="161920" cy="14089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39400307-BF5B-4DB0-9D91-26108F28DECB}"/>
              </a:ext>
            </a:extLst>
          </p:cNvPr>
          <p:cNvSpPr txBox="1">
            <a:spLocks noChangeArrowheads="1"/>
          </p:cNvSpPr>
          <p:nvPr/>
        </p:nvSpPr>
        <p:spPr>
          <a:xfrm>
            <a:off x="397621" y="7013036"/>
            <a:ext cx="6252581" cy="151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              ‘O’ – ring Seal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Short Code	          Material Of Construction 	</a:t>
            </a:r>
          </a:p>
          <a:p>
            <a:pPr algn="just">
              <a:lnSpc>
                <a:spcPct val="10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 N	                   Nitrile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 E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                 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EPDM</a:t>
            </a:r>
          </a:p>
          <a:p>
            <a:pPr algn="just">
              <a:lnSpc>
                <a:spcPct val="10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 S	                  Silicone</a:t>
            </a:r>
          </a:p>
          <a:p>
            <a:pPr algn="just">
              <a:lnSpc>
                <a:spcPct val="10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 V	                  Viton</a:t>
            </a:r>
            <a:r>
              <a:rPr lang="en-IN" sz="1000" baseline="30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®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A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Viton</a:t>
            </a:r>
            <a:r>
              <a:rPr lang="en-IN" sz="1000" baseline="30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®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is a registered trademark of Chemours Company.  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EF75E4D4-E69F-4D03-AB0B-DFBD921C2376}"/>
              </a:ext>
            </a:extLst>
          </p:cNvPr>
          <p:cNvSpPr/>
          <p:nvPr/>
        </p:nvSpPr>
        <p:spPr>
          <a:xfrm>
            <a:off x="701839" y="7051546"/>
            <a:ext cx="154776" cy="1661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DCD82FC7-DC45-4645-AB7D-9D530361E6D8}"/>
              </a:ext>
            </a:extLst>
          </p:cNvPr>
          <p:cNvSpPr/>
          <p:nvPr/>
        </p:nvSpPr>
        <p:spPr>
          <a:xfrm>
            <a:off x="4816095" y="1798030"/>
            <a:ext cx="161920" cy="15667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86FEF97-6FF3-4736-AF65-D1F39F289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039" y="6843772"/>
            <a:ext cx="2392340" cy="1764226"/>
          </a:xfrm>
          <a:prstGeom prst="rect">
            <a:avLst/>
          </a:prstGeom>
        </p:spPr>
      </p:pic>
      <p:pic>
        <p:nvPicPr>
          <p:cNvPr id="56" name="Picture 2" descr="Image result for high flow filter vessels">
            <a:extLst>
              <a:ext uri="{FF2B5EF4-FFF2-40B4-BE49-F238E27FC236}">
                <a16:creationId xmlns:a16="http://schemas.microsoft.com/office/drawing/2014/main" id="{0863C7B9-2054-4401-86B9-7AF00AA3F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24" y="4426268"/>
            <a:ext cx="1920938" cy="184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3">
            <a:extLst>
              <a:ext uri="{FF2B5EF4-FFF2-40B4-BE49-F238E27FC236}">
                <a16:creationId xmlns:a16="http://schemas.microsoft.com/office/drawing/2014/main" id="{A18CCB62-F7ED-4CD2-B915-5D7D2DA1AFB3}"/>
              </a:ext>
            </a:extLst>
          </p:cNvPr>
          <p:cNvSpPr txBox="1">
            <a:spLocks noChangeArrowheads="1"/>
          </p:cNvSpPr>
          <p:nvPr/>
        </p:nvSpPr>
        <p:spPr>
          <a:xfrm>
            <a:off x="3997493" y="6307490"/>
            <a:ext cx="2590799" cy="39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Filter Vessels/skids possible in CS, SS, PP, PP/FRP construction to suit process conditions.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62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943</TotalTime>
  <Words>614</Words>
  <Application>Microsoft Office PowerPoint</Application>
  <PresentationFormat>A4 Paper (210x297 mm)</PresentationFormat>
  <Paragraphs>60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Eurostile-Roman</vt:lpstr>
      <vt:lpstr>Tahoma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Kulkarni</dc:creator>
  <cp:lastModifiedBy>Manish Vijay Kulkarni</cp:lastModifiedBy>
  <cp:revision>54</cp:revision>
  <cp:lastPrinted>2021-09-14T03:37:23Z</cp:lastPrinted>
  <dcterms:created xsi:type="dcterms:W3CDTF">2018-09-27T06:53:07Z</dcterms:created>
  <dcterms:modified xsi:type="dcterms:W3CDTF">2021-09-14T03:37:29Z</dcterms:modified>
</cp:coreProperties>
</file>